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07" r:id="rId1"/>
    <p:sldMasterId id="2147484909" r:id="rId2"/>
    <p:sldMasterId id="2147484938" r:id="rId3"/>
  </p:sldMasterIdLst>
  <p:sldIdLst>
    <p:sldId id="256" r:id="rId4"/>
    <p:sldId id="273" r:id="rId5"/>
    <p:sldId id="257" r:id="rId6"/>
    <p:sldId id="258" r:id="rId7"/>
    <p:sldId id="262" r:id="rId8"/>
    <p:sldId id="263" r:id="rId9"/>
    <p:sldId id="264" r:id="rId10"/>
    <p:sldId id="267" r:id="rId11"/>
    <p:sldId id="268" r:id="rId12"/>
    <p:sldId id="265" r:id="rId13"/>
    <p:sldId id="266" r:id="rId14"/>
    <p:sldId id="276" r:id="rId15"/>
    <p:sldId id="269" r:id="rId16"/>
    <p:sldId id="270" r:id="rId17"/>
    <p:sldId id="271" r:id="rId18"/>
    <p:sldId id="278" r:id="rId19"/>
    <p:sldId id="274" r:id="rId20"/>
    <p:sldId id="275" r:id="rId21"/>
    <p:sldId id="277" r:id="rId2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Radni_list_programa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Radni_list_programa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Dječaci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cat>
            <c:strRef>
              <c:f>List1!$A$2:$A$9</c:f>
              <c:strCache>
                <c:ptCount val="8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  <c:pt idx="4">
                  <c:v>5.</c:v>
                </c:pt>
                <c:pt idx="5">
                  <c:v>6.</c:v>
                </c:pt>
                <c:pt idx="6">
                  <c:v>7.</c:v>
                </c:pt>
                <c:pt idx="7">
                  <c:v>8.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32</c:v>
                </c:pt>
                <c:pt idx="1">
                  <c:v>30</c:v>
                </c:pt>
                <c:pt idx="2">
                  <c:v>27</c:v>
                </c:pt>
                <c:pt idx="3">
                  <c:v>26</c:v>
                </c:pt>
                <c:pt idx="4">
                  <c:v>39</c:v>
                </c:pt>
                <c:pt idx="5">
                  <c:v>40</c:v>
                </c:pt>
                <c:pt idx="6">
                  <c:v>25</c:v>
                </c:pt>
                <c:pt idx="7">
                  <c:v>32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Djevojčice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cat>
            <c:strRef>
              <c:f>List1!$A$2:$A$9</c:f>
              <c:strCache>
                <c:ptCount val="8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  <c:pt idx="4">
                  <c:v>5.</c:v>
                </c:pt>
                <c:pt idx="5">
                  <c:v>6.</c:v>
                </c:pt>
                <c:pt idx="6">
                  <c:v>7.</c:v>
                </c:pt>
                <c:pt idx="7">
                  <c:v>8.</c:v>
                </c:pt>
              </c:strCache>
            </c:strRef>
          </c:cat>
          <c:val>
            <c:numRef>
              <c:f>List1!$C$2:$C$9</c:f>
              <c:numCache>
                <c:formatCode>General</c:formatCode>
                <c:ptCount val="8"/>
                <c:pt idx="0">
                  <c:v>33</c:v>
                </c:pt>
                <c:pt idx="1">
                  <c:v>26</c:v>
                </c:pt>
                <c:pt idx="2">
                  <c:v>33</c:v>
                </c:pt>
                <c:pt idx="3">
                  <c:v>24</c:v>
                </c:pt>
                <c:pt idx="4">
                  <c:v>30</c:v>
                </c:pt>
                <c:pt idx="5">
                  <c:v>31</c:v>
                </c:pt>
                <c:pt idx="6">
                  <c:v>26</c:v>
                </c:pt>
                <c:pt idx="7">
                  <c:v>27</c:v>
                </c:pt>
              </c:numCache>
            </c:numRef>
          </c:val>
        </c:ser>
        <c:dLbls/>
        <c:gapWidth val="219"/>
        <c:overlap val="-27"/>
        <c:axId val="77787520"/>
        <c:axId val="72508928"/>
      </c:barChart>
      <c:catAx>
        <c:axId val="777875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72508928"/>
        <c:crosses val="autoZero"/>
        <c:auto val="1"/>
        <c:lblAlgn val="ctr"/>
        <c:lblOffset val="100"/>
      </c:catAx>
      <c:valAx>
        <c:axId val="725089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7778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C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Stupac1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List1!$A$2:$A$3</c:f>
              <c:strCache>
                <c:ptCount val="2"/>
                <c:pt idx="0">
                  <c:v>Muškarci</c:v>
                </c:pt>
                <c:pt idx="1">
                  <c:v>Žene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</c:v>
                </c:pt>
                <c:pt idx="1">
                  <c:v>65</c:v>
                </c:pt>
              </c:numCache>
            </c:numRef>
          </c:val>
        </c:ser>
        <c:dLbls/>
        <c:gapWidth val="219"/>
        <c:overlap val="-27"/>
        <c:axId val="68966272"/>
        <c:axId val="68967808"/>
      </c:barChart>
      <c:catAx>
        <c:axId val="689662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68967808"/>
        <c:crosses val="autoZero"/>
        <c:auto val="1"/>
        <c:lblAlgn val="ctr"/>
        <c:lblOffset val="100"/>
      </c:catAx>
      <c:valAx>
        <c:axId val="689678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6896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0505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5220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84577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35363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48844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70130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61492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8053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45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52842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4276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05691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83594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79780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21459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43101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4619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88280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62632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88637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96053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8782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25530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41488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70699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83914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38803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880135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0185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406855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95954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2528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2998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825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003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0690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4062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0667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8239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8" r:id="rId1"/>
    <p:sldLayoutId id="2147484809" r:id="rId2"/>
    <p:sldLayoutId id="2147484810" r:id="rId3"/>
    <p:sldLayoutId id="2147484811" r:id="rId4"/>
    <p:sldLayoutId id="2147484812" r:id="rId5"/>
    <p:sldLayoutId id="2147484813" r:id="rId6"/>
    <p:sldLayoutId id="2147484814" r:id="rId7"/>
    <p:sldLayoutId id="2147484815" r:id="rId8"/>
    <p:sldLayoutId id="2147484816" r:id="rId9"/>
    <p:sldLayoutId id="2147484817" r:id="rId10"/>
    <p:sldLayoutId id="21474848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473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0" r:id="rId1"/>
    <p:sldLayoutId id="2147484911" r:id="rId2"/>
    <p:sldLayoutId id="2147484912" r:id="rId3"/>
    <p:sldLayoutId id="2147484913" r:id="rId4"/>
    <p:sldLayoutId id="2147484914" r:id="rId5"/>
    <p:sldLayoutId id="2147484915" r:id="rId6"/>
    <p:sldLayoutId id="2147484916" r:id="rId7"/>
    <p:sldLayoutId id="2147484917" r:id="rId8"/>
    <p:sldLayoutId id="2147484918" r:id="rId9"/>
    <p:sldLayoutId id="2147484919" r:id="rId10"/>
    <p:sldLayoutId id="2147484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0E557-4F7E-4ED2-849C-9E0364EBEED2}" type="datetimeFigureOut">
              <a:rPr lang="hr-HR" smtClean="0"/>
              <a:pPr/>
              <a:t>21.12.2016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E00DAC-13B8-4882-91E3-F4B65ED820A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4636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9" r:id="rId1"/>
    <p:sldLayoutId id="2147484940" r:id="rId2"/>
    <p:sldLayoutId id="2147484941" r:id="rId3"/>
    <p:sldLayoutId id="2147484942" r:id="rId4"/>
    <p:sldLayoutId id="2147484943" r:id="rId5"/>
    <p:sldLayoutId id="2147484944" r:id="rId6"/>
    <p:sldLayoutId id="2147484945" r:id="rId7"/>
    <p:sldLayoutId id="2147484946" r:id="rId8"/>
    <p:sldLayoutId id="2147484947" r:id="rId9"/>
    <p:sldLayoutId id="2147484948" r:id="rId10"/>
    <p:sldLayoutId id="2147484949" r:id="rId11"/>
    <p:sldLayoutId id="2147484950" r:id="rId12"/>
    <p:sldLayoutId id="2147484951" r:id="rId13"/>
    <p:sldLayoutId id="2147484952" r:id="rId14"/>
    <p:sldLayoutId id="2147484953" r:id="rId15"/>
    <p:sldLayoutId id="21474849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3966" y="477078"/>
            <a:ext cx="11471565" cy="3151928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Gradsko vijeće mladih</a:t>
            </a:r>
            <a:br>
              <a:rPr lang="hr-HR" dirty="0" smtClean="0"/>
            </a:br>
            <a:r>
              <a:rPr lang="hr-HR" dirty="0" smtClean="0"/>
              <a:t>OŠ „Ivo Lola Ribar” Labin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9541" y="3629006"/>
            <a:ext cx="9144000" cy="304801"/>
          </a:xfrm>
        </p:spPr>
        <p:txBody>
          <a:bodyPr>
            <a:noAutofit/>
          </a:bodyPr>
          <a:lstStyle/>
          <a:p>
            <a:pPr algn="ctr"/>
            <a:r>
              <a:rPr lang="hr-HR" sz="2000" dirty="0" smtClean="0">
                <a:latin typeface="+mj-lt"/>
              </a:rPr>
              <a:t>Petar </a:t>
            </a:r>
            <a:r>
              <a:rPr lang="hr-HR" sz="2000" dirty="0" err="1" smtClean="0">
                <a:latin typeface="+mj-lt"/>
              </a:rPr>
              <a:t>Dundara</a:t>
            </a:r>
            <a:r>
              <a:rPr lang="hr-HR" sz="2000" dirty="0" smtClean="0">
                <a:latin typeface="+mj-lt"/>
              </a:rPr>
              <a:t>, 8.a</a:t>
            </a:r>
          </a:p>
          <a:p>
            <a:pPr algn="ctr"/>
            <a:r>
              <a:rPr lang="hr-HR" sz="2000" dirty="0" smtClean="0">
                <a:latin typeface="+mj-lt"/>
              </a:rPr>
              <a:t> Leonarda Ivašić,7.a</a:t>
            </a:r>
          </a:p>
          <a:p>
            <a:pPr algn="ctr"/>
            <a:r>
              <a:rPr lang="hr-HR" sz="2000" dirty="0" smtClean="0">
                <a:latin typeface="+mj-lt"/>
              </a:rPr>
              <a:t> Barbara Vozila, 7.a</a:t>
            </a:r>
          </a:p>
          <a:p>
            <a:pPr algn="ctr"/>
            <a:r>
              <a:rPr lang="hr-HR" sz="2000" dirty="0" err="1" smtClean="0">
                <a:latin typeface="+mj-lt"/>
              </a:rPr>
              <a:t>Selina</a:t>
            </a:r>
            <a:r>
              <a:rPr lang="hr-HR" sz="2000" dirty="0" smtClean="0">
                <a:latin typeface="+mj-lt"/>
              </a:rPr>
              <a:t> Karić, 6.b</a:t>
            </a:r>
          </a:p>
          <a:p>
            <a:pPr algn="ctr"/>
            <a:r>
              <a:rPr lang="hr-HR" sz="2000" dirty="0" smtClean="0">
                <a:latin typeface="+mj-lt"/>
              </a:rPr>
              <a:t>David </a:t>
            </a:r>
            <a:r>
              <a:rPr lang="hr-HR" sz="2000" dirty="0" err="1" smtClean="0">
                <a:latin typeface="+mj-lt"/>
              </a:rPr>
              <a:t>Sandić</a:t>
            </a:r>
            <a:r>
              <a:rPr lang="hr-HR" sz="2000" dirty="0" smtClean="0">
                <a:latin typeface="+mj-lt"/>
              </a:rPr>
              <a:t>, 5.b</a:t>
            </a:r>
          </a:p>
          <a:p>
            <a:pPr algn="ctr"/>
            <a:r>
              <a:rPr lang="hr-HR" sz="2000" dirty="0" smtClean="0">
                <a:latin typeface="+mj-lt"/>
              </a:rPr>
              <a:t> Ivan </a:t>
            </a:r>
            <a:r>
              <a:rPr lang="hr-HR" sz="2000" dirty="0" err="1" smtClean="0">
                <a:latin typeface="+mj-lt"/>
              </a:rPr>
              <a:t>Dundara</a:t>
            </a:r>
            <a:r>
              <a:rPr lang="hr-HR" sz="2000" dirty="0" smtClean="0">
                <a:latin typeface="+mj-lt"/>
              </a:rPr>
              <a:t>, 5.b</a:t>
            </a:r>
          </a:p>
          <a:p>
            <a:pPr algn="ctr"/>
            <a:r>
              <a:rPr lang="hr-HR" sz="2000" dirty="0" smtClean="0">
                <a:latin typeface="+mj-lt"/>
              </a:rPr>
              <a:t>Nika </a:t>
            </a:r>
            <a:r>
              <a:rPr lang="hr-HR" sz="2000" dirty="0" err="1" smtClean="0">
                <a:latin typeface="+mj-lt"/>
              </a:rPr>
              <a:t>Vlačić</a:t>
            </a:r>
            <a:r>
              <a:rPr lang="hr-HR" sz="2000" dirty="0" smtClean="0">
                <a:latin typeface="+mj-lt"/>
              </a:rPr>
              <a:t>, 5.c</a:t>
            </a:r>
          </a:p>
        </p:txBody>
      </p:sp>
    </p:spTree>
    <p:extLst>
      <p:ext uri="{BB962C8B-B14F-4D97-AF65-F5344CB8AC3E}">
        <p14:creationId xmlns:p14="http://schemas.microsoft.com/office/powerpoint/2010/main" xmlns="" val="401143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Intervju s profesorom  Žarkom Petrovićem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2400" b="1" i="1" dirty="0"/>
              <a:t>Kako je raditi u školi s toliko žena?</a:t>
            </a:r>
          </a:p>
          <a:p>
            <a:pPr marL="0" indent="0">
              <a:buNone/>
            </a:pPr>
            <a:r>
              <a:rPr lang="hr-HR" sz="2400" dirty="0"/>
              <a:t>Veoma lijepo. Ženska intuicija i narav su blaži pa prema tome i prijatniji. Žena će prvo razmisliti što da kaže pa će </a:t>
            </a:r>
            <a:r>
              <a:rPr lang="hr-HR" sz="2400" dirty="0" smtClean="0"/>
              <a:t>kazati, </a:t>
            </a:r>
            <a:r>
              <a:rPr lang="hr-HR" sz="2400" dirty="0"/>
              <a:t>a muškarac će odmah kazati ono što misli što je često manje mudro.</a:t>
            </a:r>
          </a:p>
          <a:p>
            <a:pPr marL="0" indent="0">
              <a:buNone/>
            </a:pPr>
            <a:r>
              <a:rPr lang="hr-HR" sz="2400" b="1" i="1" dirty="0"/>
              <a:t>Što je, po vašem mišljenju, razlog tako malog broja muških učitelja u školama?</a:t>
            </a:r>
          </a:p>
          <a:p>
            <a:pPr marL="0" indent="0">
              <a:buNone/>
            </a:pPr>
            <a:r>
              <a:rPr lang="hr-HR" sz="2400" dirty="0"/>
              <a:t>Od prapovijesti su djeca u odgoju i brizi vezani za majku što bi mogao biti jedan od razloga, a i imenica </a:t>
            </a:r>
            <a:r>
              <a:rPr lang="hr-HR" sz="2400" dirty="0" smtClean="0"/>
              <a:t>HISTORIA </a:t>
            </a:r>
            <a:r>
              <a:rPr lang="hr-HR" sz="2400" dirty="0"/>
              <a:t>EST MAGISTRA </a:t>
            </a:r>
            <a:r>
              <a:rPr lang="hr-HR" sz="2400" dirty="0" smtClean="0"/>
              <a:t>VITAE </a:t>
            </a:r>
            <a:r>
              <a:rPr lang="hr-HR" sz="2400" dirty="0"/>
              <a:t>je ženskog roda.</a:t>
            </a:r>
            <a:endParaRPr lang="hr-HR" sz="2400" b="1" dirty="0"/>
          </a:p>
          <a:p>
            <a:pPr marL="0" indent="0">
              <a:buNone/>
            </a:pPr>
            <a:r>
              <a:rPr lang="hr-HR" sz="2400" b="1" i="1" dirty="0"/>
              <a:t>Tko je veći autoritet, nastavnici ili nastavnice</a:t>
            </a:r>
            <a:r>
              <a:rPr lang="hr-HR" sz="2400" b="1" i="1" dirty="0" smtClean="0"/>
              <a:t>?</a:t>
            </a:r>
          </a:p>
          <a:p>
            <a:pPr marL="0" indent="0">
              <a:buNone/>
            </a:pPr>
            <a:r>
              <a:rPr lang="hr-HR" sz="2400" dirty="0"/>
              <a:t>Ovo se ne može odrediti prema rodnoj grani. Autoritet-što je to, ako  je poštivanje učitelja onda je to individualno.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991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Intervju s profesoricom </a:t>
            </a:r>
            <a:r>
              <a:rPr lang="hr-HR" dirty="0" err="1"/>
              <a:t>D</a:t>
            </a:r>
            <a:r>
              <a:rPr lang="hr-HR" dirty="0" err="1" smtClean="0"/>
              <a:t>anajom</a:t>
            </a:r>
            <a:r>
              <a:rPr lang="hr-HR" dirty="0" smtClean="0"/>
              <a:t> </a:t>
            </a:r>
            <a:r>
              <a:rPr lang="hr-HR" dirty="0"/>
              <a:t>G</a:t>
            </a:r>
            <a:r>
              <a:rPr lang="hr-HR" dirty="0" smtClean="0"/>
              <a:t>lavičić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23235" y="2047773"/>
            <a:ext cx="9784080" cy="44951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000" b="1" i="1" dirty="0"/>
              <a:t>Mislite li da je matematika više za cure ili dečke?</a:t>
            </a:r>
          </a:p>
          <a:p>
            <a:pPr marL="0" indent="0">
              <a:buNone/>
            </a:pPr>
            <a:r>
              <a:rPr lang="hr-HR" sz="2000" dirty="0"/>
              <a:t>Ne, nema razloga za to. Svi imaju iste sposobnosti.</a:t>
            </a:r>
          </a:p>
          <a:p>
            <a:pPr marL="0" indent="0">
              <a:buNone/>
            </a:pPr>
            <a:r>
              <a:rPr lang="hr-HR" sz="2000" b="1" i="1" dirty="0"/>
              <a:t>Ima li na fakultetu matematike više dečki?</a:t>
            </a:r>
          </a:p>
          <a:p>
            <a:pPr marL="0" indent="0">
              <a:buNone/>
            </a:pPr>
            <a:r>
              <a:rPr lang="hr-HR" sz="2000" dirty="0"/>
              <a:t>Više se priča da je matematika za dečke, ali to nije tako. Samo treba cure više poticati na to.</a:t>
            </a:r>
          </a:p>
          <a:p>
            <a:pPr marL="0" indent="0">
              <a:buNone/>
            </a:pPr>
            <a:r>
              <a:rPr lang="hr-HR" sz="2000" b="1" i="1" dirty="0"/>
              <a:t>Zašto je malo muških profesora?</a:t>
            </a:r>
          </a:p>
          <a:p>
            <a:pPr marL="0" indent="0">
              <a:buNone/>
            </a:pPr>
            <a:r>
              <a:rPr lang="hr-HR" sz="2000" dirty="0"/>
              <a:t>Jer se govori da bi dečki trebali biti građevinari i sl. dakle baviti se „muškim“  zanimanjima , a </a:t>
            </a:r>
            <a:r>
              <a:rPr lang="hr-HR" sz="2000" dirty="0" smtClean="0"/>
              <a:t>žene „ženskim”. </a:t>
            </a:r>
            <a:r>
              <a:rPr lang="hr-HR" sz="2000" dirty="0"/>
              <a:t>Tako su odgajani i takvo nam je društvo.</a:t>
            </a:r>
          </a:p>
          <a:p>
            <a:pPr marL="0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119472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i="1" dirty="0"/>
              <a:t>Tko je veći autoritet muški ili ženski učitelji?</a:t>
            </a:r>
          </a:p>
          <a:p>
            <a:pPr marL="0" indent="0">
              <a:buNone/>
            </a:pPr>
            <a:r>
              <a:rPr lang="hr-HR" sz="2000" dirty="0"/>
              <a:t>Muški zbog same pojave, ali i učiteljice mogu biti jaki autoritet.</a:t>
            </a:r>
          </a:p>
          <a:p>
            <a:pPr marL="0" indent="0">
              <a:buNone/>
            </a:pPr>
            <a:r>
              <a:rPr lang="hr-HR" sz="2000" b="1" i="1" dirty="0"/>
              <a:t>Kome je lakše u životu muškarcima ili ženama?</a:t>
            </a:r>
          </a:p>
          <a:p>
            <a:pPr marL="0" indent="0">
              <a:buNone/>
            </a:pPr>
            <a:r>
              <a:rPr lang="hr-HR" sz="2000" dirty="0"/>
              <a:t>Bit ću subjektivna, ženama je malo teže. Imaju i svoj posao i veći dio brige oko obitelji i djece.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190765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291548"/>
            <a:ext cx="8596668" cy="819426"/>
          </a:xfrm>
        </p:spPr>
        <p:txBody>
          <a:bodyPr/>
          <a:lstStyle/>
          <a:p>
            <a:r>
              <a:rPr lang="hr-HR" dirty="0" smtClean="0"/>
              <a:t>„Muška” i „ženska” zanimanja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110974"/>
            <a:ext cx="9784080" cy="54090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pPr algn="just"/>
            <a:r>
              <a:rPr lang="hr-HR" dirty="0" smtClean="0"/>
              <a:t>MUŠKA</a:t>
            </a:r>
            <a:r>
              <a:rPr lang="hr-HR" dirty="0"/>
              <a:t>: </a:t>
            </a:r>
            <a:r>
              <a:rPr lang="hr-HR" dirty="0" smtClean="0"/>
              <a:t>vodoinstalater, </a:t>
            </a:r>
            <a:r>
              <a:rPr lang="hr-HR" dirty="0"/>
              <a:t>automehaničar, </a:t>
            </a:r>
            <a:r>
              <a:rPr lang="hr-HR" dirty="0" smtClean="0"/>
              <a:t>građevinar, informatičar, električar, strojar,  vozač, policajac, vatrogasac</a:t>
            </a:r>
            <a:endParaRPr lang="hr-HR" dirty="0"/>
          </a:p>
          <a:p>
            <a:pPr marL="0" indent="0" algn="just">
              <a:buNone/>
            </a:pPr>
            <a:r>
              <a:rPr lang="hr-HR" dirty="0"/>
              <a:t> </a:t>
            </a:r>
          </a:p>
          <a:p>
            <a:pPr algn="just"/>
            <a:r>
              <a:rPr lang="hr-HR" dirty="0"/>
              <a:t>ŽENSKA: frizerka, prodavačica, učiteljica, čistačica, njegovateljica,</a:t>
            </a:r>
          </a:p>
          <a:p>
            <a:pPr marL="0" indent="0" algn="just">
              <a:buNone/>
            </a:pPr>
            <a:r>
              <a:rPr lang="hr-HR" dirty="0" smtClean="0"/>
              <a:t>     konobarica, medicinska sestra </a:t>
            </a:r>
          </a:p>
          <a:p>
            <a:pPr algn="just"/>
            <a:endParaRPr lang="hr-HR" dirty="0"/>
          </a:p>
          <a:p>
            <a:pPr algn="just"/>
            <a:r>
              <a:rPr lang="hr-HR" dirty="0"/>
              <a:t>ZAJEDNIČKA: liječnik/</a:t>
            </a:r>
            <a:r>
              <a:rPr lang="hr-HR" dirty="0" err="1"/>
              <a:t>ca</a:t>
            </a:r>
            <a:r>
              <a:rPr lang="hr-HR" dirty="0"/>
              <a:t>, kuhar/</a:t>
            </a:r>
            <a:r>
              <a:rPr lang="hr-HR" dirty="0" err="1"/>
              <a:t>ica</a:t>
            </a:r>
            <a:r>
              <a:rPr lang="hr-HR" dirty="0"/>
              <a:t>, konobar/</a:t>
            </a:r>
            <a:r>
              <a:rPr lang="hr-HR" dirty="0" err="1"/>
              <a:t>ica</a:t>
            </a:r>
            <a:r>
              <a:rPr lang="hr-HR" dirty="0"/>
              <a:t>, </a:t>
            </a:r>
            <a:r>
              <a:rPr lang="hr-HR" dirty="0" smtClean="0"/>
              <a:t>odvjetnik/</a:t>
            </a:r>
            <a:r>
              <a:rPr lang="hr-HR" dirty="0" err="1" smtClean="0"/>
              <a:t>ica</a:t>
            </a:r>
            <a:endParaRPr lang="hr-HR" dirty="0"/>
          </a:p>
          <a:p>
            <a:pPr marL="0" indent="0" algn="just">
              <a:buNone/>
            </a:pPr>
            <a:r>
              <a:rPr lang="hr-HR" dirty="0"/>
              <a:t> </a:t>
            </a:r>
          </a:p>
          <a:p>
            <a:pPr algn="just"/>
            <a:r>
              <a:rPr lang="hr-HR" dirty="0"/>
              <a:t>d</a:t>
            </a:r>
            <a:r>
              <a:rPr lang="hr-HR" dirty="0" smtClean="0"/>
              <a:t>anas raspodjela poslova na muške i ženske nije toliko izražena, teži se tome da i muškarci i žene obavljaju sve poslove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0918" y="155015"/>
            <a:ext cx="2247900" cy="12954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8493" y="2269841"/>
            <a:ext cx="2600325" cy="11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12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„Muški” i „ženski” kućanski</a:t>
            </a:r>
            <a:br>
              <a:rPr lang="hr-HR" dirty="0" smtClean="0"/>
            </a:br>
            <a:r>
              <a:rPr lang="hr-HR" dirty="0" smtClean="0"/>
              <a:t> poslovi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MUŠKI: </a:t>
            </a:r>
            <a:r>
              <a:rPr lang="hr-HR" dirty="0"/>
              <a:t>briga oko auta , spremanje drva i svi ostali fizički poslovi  s potrebom tjelesne snage 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r>
              <a:rPr lang="hr-HR" dirty="0"/>
              <a:t>ŽENSKI: pranje posuđa, čišćenje, pranje rublja, peglanje </a:t>
            </a:r>
            <a:endParaRPr lang="hr-HR" dirty="0" smtClean="0"/>
          </a:p>
          <a:p>
            <a:endParaRPr lang="hr-HR" dirty="0"/>
          </a:p>
          <a:p>
            <a:r>
              <a:rPr lang="hr-HR" dirty="0"/>
              <a:t>ZAJEDNIČKI: briga o okolišu, spremanje kreveta, kuhanje i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usisavanje </a:t>
            </a:r>
            <a:r>
              <a:rPr lang="hr-HR" dirty="0"/>
              <a:t>	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5663" y="609600"/>
            <a:ext cx="2657475" cy="17240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1891" y="5064856"/>
            <a:ext cx="2800350" cy="16287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3328" y="3040773"/>
            <a:ext cx="26574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71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Omjer dječaka i djevojčica u našoj školi</a:t>
            </a:r>
            <a:endParaRPr lang="hr-HR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40132095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806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Omjer djelatnika i djelatnica naše škole</a:t>
            </a:r>
            <a:endParaRPr lang="hr-HR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11338097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50209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Zaključili smo…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r-HR" sz="2400" dirty="0"/>
              <a:t>d</a:t>
            </a:r>
            <a:r>
              <a:rPr lang="hr-HR" sz="2400" dirty="0" smtClean="0"/>
              <a:t>anas nije toliko izražena podjela na muško-ženske poslove, zanimanja, sportove, aktivnosti kao što je bilo u prošlosti (djevojčice igraju nogomet, dječaci se bave plesom…)</a:t>
            </a:r>
          </a:p>
          <a:p>
            <a:pPr algn="just"/>
            <a:r>
              <a:rPr lang="hr-HR" sz="2400" dirty="0"/>
              <a:t>u</a:t>
            </a:r>
            <a:r>
              <a:rPr lang="hr-HR" sz="2400" dirty="0" smtClean="0"/>
              <a:t> školama i dalje nalazimo veći broj učiteljica nego učitelja, no njihov autoritet ne ovisi o spolu već o njihovom načinu rada, znanju i sposobnostima, što je slučaj i u ostalim profesijama</a:t>
            </a:r>
          </a:p>
          <a:p>
            <a:pPr algn="just"/>
            <a:r>
              <a:rPr lang="hr-HR" sz="2400" dirty="0"/>
              <a:t>n</a:t>
            </a:r>
            <a:r>
              <a:rPr lang="hr-HR" sz="2400" dirty="0" smtClean="0"/>
              <a:t>aši učenici ipak smatraju da je ženama teže zbog većeg broja obveza na poslu i kod kuće</a:t>
            </a:r>
          </a:p>
          <a:p>
            <a:pPr algn="just"/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8141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Predlažemo…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636295"/>
            <a:ext cx="8596668" cy="4405067"/>
          </a:xfrm>
        </p:spPr>
        <p:txBody>
          <a:bodyPr>
            <a:noAutofit/>
          </a:bodyPr>
          <a:lstStyle/>
          <a:p>
            <a:r>
              <a:rPr lang="hr-HR" sz="2400" dirty="0"/>
              <a:t>d</a:t>
            </a:r>
            <a:r>
              <a:rPr lang="hr-HR" sz="2400" dirty="0" smtClean="0"/>
              <a:t>a se u školama djecu što više informira o ravnopravnosti spolova kroz razne edukacije, radionice i sl.</a:t>
            </a:r>
          </a:p>
          <a:p>
            <a:r>
              <a:rPr lang="hr-HR" sz="2400" dirty="0"/>
              <a:t>d</a:t>
            </a:r>
            <a:r>
              <a:rPr lang="hr-HR" sz="2400" dirty="0" smtClean="0"/>
              <a:t>a se i dječaci i djevojčice mogu uključivati u iste aktivnosti</a:t>
            </a:r>
          </a:p>
          <a:p>
            <a:r>
              <a:rPr lang="hr-HR" sz="2400" dirty="0"/>
              <a:t>d</a:t>
            </a:r>
            <a:r>
              <a:rPr lang="hr-HR" sz="2400" dirty="0" smtClean="0"/>
              <a:t>a se i udžbenici prilagode suvremenom dobu (da se ne prikazuje uvijek ženu dok kuha, a muškarca kako leži na kauču i sl.)</a:t>
            </a:r>
          </a:p>
          <a:p>
            <a:r>
              <a:rPr lang="hr-HR" sz="2400" dirty="0"/>
              <a:t>d</a:t>
            </a:r>
            <a:r>
              <a:rPr lang="hr-HR" sz="2400" dirty="0" smtClean="0"/>
              <a:t>a se radi na smanjivanju predrasuda i stereotipa od najranije dobi (predavanja, upoznavanja ljudi koji se bave netipičnim zanimanjima za njihov spol, radionice, edukativni filmovi)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31699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 smtClean="0"/>
              <a:t> </a:t>
            </a:r>
            <a:r>
              <a:rPr lang="hr-HR" sz="2400" dirty="0" smtClean="0"/>
              <a:t>Hvala na pozornosti!</a:t>
            </a:r>
          </a:p>
          <a:p>
            <a:pPr algn="ctr"/>
            <a:endParaRPr lang="hr-HR" sz="2400" dirty="0"/>
          </a:p>
          <a:p>
            <a:pPr marL="0" indent="0" algn="ctr">
              <a:buNone/>
            </a:pPr>
            <a:r>
              <a:rPr lang="hr-HR" sz="2400" dirty="0" smtClean="0"/>
              <a:t>           Od srca želimo svima puno zdravlja, mira i dobrog raspoloženja u 2017.godini!</a:t>
            </a:r>
          </a:p>
          <a:p>
            <a:pPr marL="0" indent="0" algn="ctr">
              <a:buNone/>
            </a:pPr>
            <a:r>
              <a:rPr lang="hr-HR" sz="2400" dirty="0" smtClean="0"/>
              <a:t>                  Gradsko vijeće mladih OŠ „Ivo Lola Ribar” Labin s voditeljicama</a:t>
            </a:r>
            <a:endParaRPr lang="hr-HR" sz="2400" dirty="0"/>
          </a:p>
        </p:txBody>
      </p:sp>
      <p:pic>
        <p:nvPicPr>
          <p:cNvPr id="1026" name="Picture 2" descr="C:\Program Files\Microsoft Office\MEDIA\CAGCAT10\j018329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455" y="0"/>
            <a:ext cx="3542259" cy="314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15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73612" y="2968487"/>
            <a:ext cx="8596668" cy="1320800"/>
          </a:xfrm>
        </p:spPr>
        <p:txBody>
          <a:bodyPr/>
          <a:lstStyle/>
          <a:p>
            <a:r>
              <a:rPr lang="hr-HR" dirty="0" smtClean="0"/>
              <a:t>       Ravnopravnost spolova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3" y="2160589"/>
            <a:ext cx="10800433" cy="388077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  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681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Ravnopravnost spolova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3" y="2160589"/>
            <a:ext cx="10042803" cy="3880773"/>
          </a:xfrm>
        </p:spPr>
        <p:txBody>
          <a:bodyPr>
            <a:normAutofit fontScale="92500" lnSpcReduction="20000"/>
          </a:bodyPr>
          <a:lstStyle/>
          <a:p>
            <a:r>
              <a:rPr lang="hr-HR" altLang="x-none" sz="2400" noProof="0" dirty="0" smtClean="0"/>
              <a:t>danas, u 21. stoljeću, pitanje ravnopravnosti žena i muškaraca je još uvijek aktualno</a:t>
            </a:r>
          </a:p>
          <a:p>
            <a:r>
              <a:rPr lang="hr-HR" sz="2400" dirty="0" smtClean="0"/>
              <a:t>razdvajanje putova socijalizacije prema spolu započinje vrlo rano </a:t>
            </a:r>
          </a:p>
          <a:p>
            <a:r>
              <a:rPr lang="hr-HR" sz="2400" dirty="0"/>
              <a:t>d</a:t>
            </a:r>
            <a:r>
              <a:rPr lang="hr-HR" sz="2400" dirty="0" smtClean="0"/>
              <a:t>jevojčicama se  kupuju  lutke, pohvaljuje se njihova  poslušnost i  poniznost, potiču se igre u kojima se reproduciraju stereotipi o ženi kao domaćici, dami i slabom emocionalnom biću</a:t>
            </a:r>
          </a:p>
          <a:p>
            <a:r>
              <a:rPr lang="hr-HR" sz="2400" dirty="0"/>
              <a:t>d</a:t>
            </a:r>
            <a:r>
              <a:rPr lang="hr-HR" sz="2400" dirty="0" smtClean="0"/>
              <a:t>ječacima se kupuju pištolji i agresivne igračke, pohvaljuje njihova samokontrola, agresivnost, snaga i odlučnost, dojam superiornosti, odgovornosti i dominacije</a:t>
            </a:r>
          </a:p>
          <a:p>
            <a:r>
              <a:rPr lang="hr-HR" sz="2400" dirty="0"/>
              <a:t>p</a:t>
            </a:r>
            <a:r>
              <a:rPr lang="hr-HR" sz="2400" dirty="0" smtClean="0"/>
              <a:t>atrijarhalna obitelj ima potrebu za jasnim odvajanjem uloga, prava i dužnosti, modela ponašanja i vrlina muškaraca i žena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806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</a:t>
            </a:r>
            <a:r>
              <a:rPr lang="hr-HR" dirty="0" smtClean="0"/>
              <a:t>eminizam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1803" y="1930400"/>
            <a:ext cx="8596668" cy="3880773"/>
          </a:xfrm>
        </p:spPr>
        <p:txBody>
          <a:bodyPr>
            <a:normAutofit/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altLang="x-none" sz="2400" kern="0" dirty="0">
                <a:latin typeface="+mj-lt"/>
              </a:rPr>
              <a:t>(lat.)- pokret za ravnopravnost žena s </a:t>
            </a:r>
            <a:r>
              <a:rPr lang="hr-HR" altLang="x-none" sz="2400" kern="0" dirty="0" smtClean="0">
                <a:latin typeface="+mj-lt"/>
              </a:rPr>
              <a:t>muškarcima</a:t>
            </a:r>
            <a:endParaRPr lang="hr-HR" altLang="x-none" sz="2400" kern="0" dirty="0">
              <a:latin typeface="+mj-lt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altLang="x-none" sz="2400" kern="0" dirty="0" smtClean="0">
                <a:latin typeface="+mj-lt"/>
              </a:rPr>
              <a:t>društveni </a:t>
            </a:r>
            <a:r>
              <a:rPr lang="hr-HR" altLang="x-none" sz="2400" kern="0" dirty="0">
                <a:latin typeface="+mj-lt"/>
              </a:rPr>
              <a:t>pokret i svjetonazor koji se zalaže za unaprjeđenje položaja žena uklanjanjem spolne dominacije i diskriminacije (seksizma) te promicanje rodne jednakosti u svim područjima života (RODNI FEMINIZAM</a:t>
            </a:r>
            <a:r>
              <a:rPr lang="hr-HR" altLang="x-none" sz="2400" kern="0" dirty="0" smtClean="0">
                <a:latin typeface="+mj-lt"/>
              </a:rPr>
              <a:t>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</a:pPr>
            <a:endParaRPr lang="hr-HR" altLang="x-none" sz="2400" kern="0" dirty="0">
              <a:latin typeface="+mj-lt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None/>
            </a:pPr>
            <a:endParaRPr lang="hr-HR" altLang="x-none" sz="2400" kern="0" dirty="0">
              <a:latin typeface="+mj-lt"/>
            </a:endParaRPr>
          </a:p>
          <a:p>
            <a:endParaRPr lang="hr-HR" sz="2400" dirty="0">
              <a:latin typeface="+mj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3165" y="4085703"/>
            <a:ext cx="3352800" cy="277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28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Fokusi današnjeg feminizma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altLang="x-none" sz="2400" dirty="0" smtClean="0"/>
              <a:t>seksualno iskorištavanje žena</a:t>
            </a:r>
          </a:p>
          <a:p>
            <a:r>
              <a:rPr lang="pl-PL" altLang="x-none" sz="2400" dirty="0" smtClean="0"/>
              <a:t>žensko ropstvo</a:t>
            </a:r>
          </a:p>
          <a:p>
            <a:r>
              <a:rPr lang="pl-PL" altLang="x-none" sz="2400" dirty="0"/>
              <a:t>ž</a:t>
            </a:r>
            <a:r>
              <a:rPr lang="pl-PL" altLang="x-none" sz="2400" dirty="0" smtClean="0"/>
              <a:t>enska solidarnost</a:t>
            </a:r>
          </a:p>
          <a:p>
            <a:r>
              <a:rPr lang="pl-PL" altLang="x-none" sz="2400" dirty="0"/>
              <a:t>p</a:t>
            </a:r>
            <a:r>
              <a:rPr lang="pl-PL" altLang="x-none" sz="2400" dirty="0" smtClean="0"/>
              <a:t>rava žena iz marginaliziranih skupina (lezbijki i pripadnica etničkih skupina)</a:t>
            </a:r>
          </a:p>
          <a:p>
            <a:r>
              <a:rPr lang="pl-PL" altLang="x-none" sz="2400" dirty="0" smtClean="0"/>
              <a:t>jednaka građanska i politička prava muškaraca i žena</a:t>
            </a:r>
          </a:p>
          <a:p>
            <a:r>
              <a:rPr lang="pl-PL" altLang="x-none" sz="2400" dirty="0"/>
              <a:t>j</a:t>
            </a:r>
            <a:r>
              <a:rPr lang="pl-PL" altLang="x-none" sz="2400" dirty="0" smtClean="0"/>
              <a:t>ednake plaće muškaraca i žene te jednake mogućnosti na radnom mjestu</a:t>
            </a:r>
          </a:p>
          <a:p>
            <a:endParaRPr lang="pl-PL" altLang="x-none" dirty="0" smtClean="0"/>
          </a:p>
        </p:txBody>
      </p:sp>
    </p:spTree>
    <p:extLst>
      <p:ext uri="{BB962C8B-B14F-4D97-AF65-F5344CB8AC3E}">
        <p14:creationId xmlns:p14="http://schemas.microsoft.com/office/powerpoint/2010/main" xmlns="" val="240967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Fokusi današnjeg feminizma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altLang="x-none" sz="2400" dirty="0">
                <a:latin typeface="+mj-lt"/>
              </a:rPr>
              <a:t>p</a:t>
            </a:r>
            <a:r>
              <a:rPr lang="pl-PL" altLang="x-none" sz="2400" dirty="0" smtClean="0">
                <a:latin typeface="+mj-lt"/>
              </a:rPr>
              <a:t>ravo na slobodu i život žena bez muškaraca te lezbijsko materinstvo</a:t>
            </a:r>
          </a:p>
          <a:p>
            <a:pPr>
              <a:lnSpc>
                <a:spcPct val="80000"/>
              </a:lnSpc>
            </a:pPr>
            <a:r>
              <a:rPr lang="pl-PL" altLang="x-none" sz="2400" dirty="0">
                <a:latin typeface="+mj-lt"/>
              </a:rPr>
              <a:t>r</a:t>
            </a:r>
            <a:r>
              <a:rPr lang="pl-PL" altLang="x-none" sz="2400" dirty="0" smtClean="0">
                <a:latin typeface="+mj-lt"/>
              </a:rPr>
              <a:t>eproduktivna prava i kontrola rađanja</a:t>
            </a:r>
          </a:p>
          <a:p>
            <a:pPr>
              <a:lnSpc>
                <a:spcPct val="80000"/>
              </a:lnSpc>
            </a:pPr>
            <a:r>
              <a:rPr lang="pl-PL" altLang="x-none" sz="2400" dirty="0">
                <a:latin typeface="+mj-lt"/>
              </a:rPr>
              <a:t>b</a:t>
            </a:r>
            <a:r>
              <a:rPr lang="pl-PL" altLang="x-none" sz="2400" dirty="0" smtClean="0">
                <a:latin typeface="+mj-lt"/>
              </a:rPr>
              <a:t>esplatna i sigurna kontracepcija te pravo na pobačaj</a:t>
            </a:r>
          </a:p>
          <a:p>
            <a:pPr>
              <a:lnSpc>
                <a:spcPct val="80000"/>
              </a:lnSpc>
            </a:pPr>
            <a:r>
              <a:rPr lang="pl-PL" altLang="x-none" sz="2400" dirty="0">
                <a:latin typeface="+mj-lt"/>
              </a:rPr>
              <a:t>n</a:t>
            </a:r>
            <a:r>
              <a:rPr lang="pl-PL" altLang="x-none" sz="2400" dirty="0" smtClean="0">
                <a:latin typeface="+mj-lt"/>
              </a:rPr>
              <a:t>asilje u obitelji</a:t>
            </a:r>
          </a:p>
          <a:p>
            <a:pPr>
              <a:lnSpc>
                <a:spcPct val="80000"/>
              </a:lnSpc>
            </a:pPr>
            <a:r>
              <a:rPr lang="pl-PL" altLang="x-none" sz="2400" dirty="0">
                <a:latin typeface="+mj-lt"/>
              </a:rPr>
              <a:t>s</a:t>
            </a:r>
            <a:r>
              <a:rPr lang="pl-PL" altLang="x-none" sz="2400" dirty="0" smtClean="0">
                <a:latin typeface="+mj-lt"/>
              </a:rPr>
              <a:t>ilovanje u braku</a:t>
            </a:r>
          </a:p>
          <a:p>
            <a:endParaRPr lang="hr-H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1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Uradili smo…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2400" dirty="0"/>
              <a:t>p</a:t>
            </a:r>
            <a:r>
              <a:rPr lang="hr-HR" sz="2400" dirty="0" smtClean="0"/>
              <a:t>itali </a:t>
            </a:r>
            <a:r>
              <a:rPr lang="hr-HR" sz="2400" dirty="0"/>
              <a:t>smo naše učenike što misle kome je lakše, muškarcima ili ženama? Zašto</a:t>
            </a:r>
            <a:r>
              <a:rPr lang="hr-HR" sz="2400" dirty="0" smtClean="0"/>
              <a:t>?</a:t>
            </a:r>
          </a:p>
          <a:p>
            <a:r>
              <a:rPr lang="hr-HR" sz="2400" dirty="0"/>
              <a:t>i</a:t>
            </a:r>
            <a:r>
              <a:rPr lang="hr-HR" sz="2400" dirty="0" smtClean="0"/>
              <a:t>ntervjuirali </a:t>
            </a:r>
            <a:r>
              <a:rPr lang="hr-HR" sz="2400" dirty="0"/>
              <a:t>smo učitelje naše škole Žarka Petrovića (Povijest) i </a:t>
            </a:r>
            <a:r>
              <a:rPr lang="hr-HR" sz="2400" dirty="0" err="1"/>
              <a:t>Danaju</a:t>
            </a:r>
            <a:r>
              <a:rPr lang="hr-HR" sz="2400" dirty="0"/>
              <a:t> </a:t>
            </a:r>
            <a:r>
              <a:rPr lang="hr-HR" sz="2400" dirty="0" smtClean="0"/>
              <a:t>Glavičić(Matematika)  i pitali ih </a:t>
            </a:r>
            <a:r>
              <a:rPr lang="hr-HR" sz="2400" dirty="0"/>
              <a:t>što misle o ravnopravnosti spolova. </a:t>
            </a:r>
            <a:endParaRPr lang="hr-HR" sz="2400" dirty="0" smtClean="0"/>
          </a:p>
          <a:p>
            <a:r>
              <a:rPr lang="hr-HR" sz="2400" dirty="0"/>
              <a:t>i</a:t>
            </a:r>
            <a:r>
              <a:rPr lang="hr-HR" sz="2400" dirty="0" smtClean="0"/>
              <a:t>stražili </a:t>
            </a:r>
            <a:r>
              <a:rPr lang="hr-HR" sz="2400" dirty="0"/>
              <a:t>smo koja su </a:t>
            </a:r>
            <a:r>
              <a:rPr lang="hr-HR" sz="2400" dirty="0" smtClean="0"/>
              <a:t>„muška”, </a:t>
            </a:r>
            <a:r>
              <a:rPr lang="hr-HR" sz="2400" dirty="0"/>
              <a:t>koja </a:t>
            </a:r>
            <a:r>
              <a:rPr lang="hr-HR" sz="2400" dirty="0" smtClean="0"/>
              <a:t>„ženska” zanimanja, te koji su „muški” i    „ženski” kućanski poslovi.</a:t>
            </a:r>
          </a:p>
          <a:p>
            <a:r>
              <a:rPr lang="hr-HR" sz="2400" dirty="0"/>
              <a:t>i</a:t>
            </a:r>
            <a:r>
              <a:rPr lang="hr-HR" sz="2400" dirty="0" smtClean="0"/>
              <a:t>stražili smo omjer djevojčica i dječaka u razrednim odjelima naše škole</a:t>
            </a:r>
          </a:p>
          <a:p>
            <a:r>
              <a:rPr lang="hr-HR" sz="2400" dirty="0"/>
              <a:t>i</a:t>
            </a:r>
            <a:r>
              <a:rPr lang="hr-HR" sz="2400" dirty="0" smtClean="0"/>
              <a:t>stražili smo omjer djelatnika i djelatnica naše škole</a:t>
            </a:r>
            <a:endParaRPr lang="hr-HR" sz="2400" dirty="0"/>
          </a:p>
          <a:p>
            <a:pPr marL="0" indent="0">
              <a:buNone/>
            </a:pPr>
            <a:r>
              <a:rPr lang="hr-HR" sz="2400" dirty="0"/>
              <a:t> 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449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misle učenici…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2400" i="1" dirty="0"/>
              <a:t>Smatram da je lakše muškarcima zato jer žene kuhaju, čiste, rađaju…Muškarci kad dođu kući samo se legnu i gledaju TV.</a:t>
            </a:r>
          </a:p>
          <a:p>
            <a:pPr marL="0" indent="0" algn="just">
              <a:buNone/>
            </a:pPr>
            <a:r>
              <a:rPr lang="hr-HR" sz="2400" dirty="0" smtClean="0"/>
              <a:t>Nina </a:t>
            </a:r>
            <a:r>
              <a:rPr lang="hr-HR" sz="2400" dirty="0"/>
              <a:t>B</a:t>
            </a:r>
            <a:r>
              <a:rPr lang="hr-HR" sz="2400" dirty="0" smtClean="0"/>
              <a:t>.</a:t>
            </a:r>
          </a:p>
          <a:p>
            <a:pPr marL="0" indent="0" algn="just">
              <a:buNone/>
            </a:pPr>
            <a:r>
              <a:rPr lang="hr-HR" sz="2400" i="1" dirty="0" smtClean="0"/>
              <a:t>Mislim </a:t>
            </a:r>
            <a:r>
              <a:rPr lang="hr-HR" sz="2400" i="1" dirty="0"/>
              <a:t>da je lakše ženama zato jer one vole imati sve pod kontrolom.</a:t>
            </a:r>
          </a:p>
          <a:p>
            <a:pPr marL="0" indent="0" algn="just">
              <a:buNone/>
            </a:pPr>
            <a:r>
              <a:rPr lang="hr-HR" sz="2400" dirty="0"/>
              <a:t>Dino K.</a:t>
            </a:r>
          </a:p>
          <a:p>
            <a:pPr marL="0" indent="0" algn="just">
              <a:buNone/>
            </a:pPr>
            <a:r>
              <a:rPr lang="hr-HR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3797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misle učenici…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02919" y="1918914"/>
            <a:ext cx="9784080" cy="4206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i="1" dirty="0" smtClean="0"/>
              <a:t>Teže </a:t>
            </a:r>
            <a:r>
              <a:rPr lang="hr-HR" sz="2400" i="1" dirty="0"/>
              <a:t>je ženama zato jer one rađaju i brinu se </a:t>
            </a:r>
            <a:r>
              <a:rPr lang="hr-HR" sz="2400" i="1"/>
              <a:t>za </a:t>
            </a:r>
            <a:r>
              <a:rPr lang="hr-HR" sz="2400" i="1" smtClean="0"/>
              <a:t> obitelj.</a:t>
            </a:r>
            <a:endParaRPr lang="hr-HR" sz="2400" i="1" dirty="0"/>
          </a:p>
          <a:p>
            <a:pPr marL="0" indent="0" algn="just">
              <a:buNone/>
            </a:pPr>
            <a:r>
              <a:rPr lang="hr-HR" sz="2400" i="1" dirty="0" smtClean="0"/>
              <a:t> Petar </a:t>
            </a:r>
            <a:r>
              <a:rPr lang="hr-HR" sz="2400" i="1" dirty="0"/>
              <a:t>V.</a:t>
            </a:r>
          </a:p>
          <a:p>
            <a:pPr marL="0" indent="0" algn="just">
              <a:buNone/>
            </a:pPr>
            <a:r>
              <a:rPr lang="hr-HR" sz="2400" dirty="0" smtClean="0"/>
              <a:t>    </a:t>
            </a:r>
            <a:r>
              <a:rPr lang="hr-HR" sz="2400" dirty="0"/>
              <a:t> </a:t>
            </a:r>
            <a:endParaRPr lang="hr-HR" sz="2400" dirty="0" smtClean="0"/>
          </a:p>
          <a:p>
            <a:pPr marL="0" indent="0" algn="just">
              <a:buNone/>
            </a:pPr>
            <a:r>
              <a:rPr lang="hr-HR" sz="2400" i="1" dirty="0" smtClean="0"/>
              <a:t>Teže </a:t>
            </a:r>
            <a:r>
              <a:rPr lang="hr-HR" sz="2400" i="1" dirty="0"/>
              <a:t>je ženama jer obavljaju kućanske poslove.</a:t>
            </a:r>
          </a:p>
          <a:p>
            <a:pPr marL="0" indent="0" algn="just">
              <a:buNone/>
            </a:pPr>
            <a:r>
              <a:rPr lang="hr-HR" sz="2400" i="1" dirty="0" smtClean="0"/>
              <a:t>Nina </a:t>
            </a:r>
            <a:r>
              <a:rPr lang="hr-HR" sz="2400" i="1" dirty="0"/>
              <a:t>K.</a:t>
            </a:r>
          </a:p>
          <a:p>
            <a:pPr marL="0" indent="0" algn="just">
              <a:buNone/>
            </a:pPr>
            <a:r>
              <a:rPr lang="hr-HR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41425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TM02900722[[fn=Tanácsterem]]</Template>
  <TotalTime>383</TotalTime>
  <Words>960</Words>
  <Application>Microsoft Office PowerPoint</Application>
  <PresentationFormat>Prilagođeno</PresentationFormat>
  <Paragraphs>105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Naslovi slajdova</vt:lpstr>
      </vt:variant>
      <vt:variant>
        <vt:i4>19</vt:i4>
      </vt:variant>
    </vt:vector>
  </HeadingPairs>
  <TitlesOfParts>
    <vt:vector size="22" baseType="lpstr">
      <vt:lpstr>HDOfficeLightV0</vt:lpstr>
      <vt:lpstr>1_HDOfficeLightV0</vt:lpstr>
      <vt:lpstr>Faseta</vt:lpstr>
      <vt:lpstr>Gradsko vijeće mladih OŠ „Ivo Lola Ribar” Labin</vt:lpstr>
      <vt:lpstr>       Ravnopravnost spolova</vt:lpstr>
      <vt:lpstr>Ravnopravnost spolova</vt:lpstr>
      <vt:lpstr>Feminizam</vt:lpstr>
      <vt:lpstr>Fokusi današnjeg feminizma</vt:lpstr>
      <vt:lpstr>Fokusi današnjeg feminizma</vt:lpstr>
      <vt:lpstr>Uradili smo…</vt:lpstr>
      <vt:lpstr>Što misle učenici…</vt:lpstr>
      <vt:lpstr>Što misle učenici…</vt:lpstr>
      <vt:lpstr>Intervju s profesorom  Žarkom Petrovićem</vt:lpstr>
      <vt:lpstr>Intervju s profesoricom Danajom Glavičić</vt:lpstr>
      <vt:lpstr>Slajd 12</vt:lpstr>
      <vt:lpstr>„Muška” i „ženska” zanimanja</vt:lpstr>
      <vt:lpstr>„Muški” i „ženski” kućanski  poslovi</vt:lpstr>
      <vt:lpstr>Omjer dječaka i djevojčica u našoj školi</vt:lpstr>
      <vt:lpstr>Omjer djelatnika i djelatnica naše škole</vt:lpstr>
      <vt:lpstr>Zaključili smo…</vt:lpstr>
      <vt:lpstr>Predlažemo…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Gradsko vijeće mladih OŠ „Ivo Lola Ribar” Labin</dc:title>
  <dc:creator>Ravnatelj</dc:creator>
  <cp:lastModifiedBy>Korisnik</cp:lastModifiedBy>
  <cp:revision>58</cp:revision>
  <dcterms:created xsi:type="dcterms:W3CDTF">2016-11-08T12:22:01Z</dcterms:created>
  <dcterms:modified xsi:type="dcterms:W3CDTF">2016-12-21T15:55:21Z</dcterms:modified>
</cp:coreProperties>
</file>